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1" r:id="rId1"/>
  </p:sldMasterIdLst>
  <p:notesMasterIdLst>
    <p:notesMasterId r:id="rId20"/>
  </p:notesMasterIdLst>
  <p:sldIdLst>
    <p:sldId id="274" r:id="rId2"/>
    <p:sldId id="276" r:id="rId3"/>
    <p:sldId id="256" r:id="rId4"/>
    <p:sldId id="258" r:id="rId5"/>
    <p:sldId id="259" r:id="rId6"/>
    <p:sldId id="260" r:id="rId7"/>
    <p:sldId id="261" r:id="rId8"/>
    <p:sldId id="262" r:id="rId9"/>
    <p:sldId id="275" r:id="rId10"/>
    <p:sldId id="263" r:id="rId11"/>
    <p:sldId id="264" r:id="rId12"/>
    <p:sldId id="265" r:id="rId13"/>
    <p:sldId id="268" r:id="rId14"/>
    <p:sldId id="267" r:id="rId15"/>
    <p:sldId id="269" r:id="rId16"/>
    <p:sldId id="270" r:id="rId17"/>
    <p:sldId id="27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561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5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>
                <a:solidFill>
                  <a:sysClr val="windowText" lastClr="000000"/>
                </a:solidFill>
              </a:rPr>
              <a:t>Расходы на текущий ремонт пожарных</a:t>
            </a:r>
            <a:r>
              <a:rPr lang="ru-RU" b="1" baseline="0">
                <a:solidFill>
                  <a:sysClr val="windowText" lastClr="000000"/>
                </a:solidFill>
              </a:rPr>
              <a:t> водоемов </a:t>
            </a:r>
            <a:r>
              <a:rPr lang="ru-RU" baseline="0">
                <a:solidFill>
                  <a:sysClr val="windowText" lastClr="000000"/>
                </a:solidFill>
              </a:rPr>
              <a:t>(сравнение показателей 2022/2023 гг.)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>
                <a:solidFill>
                  <a:sysClr val="windowText" lastClr="000000"/>
                </a:solidFill>
              </a:rPr>
              <a:t>тыс.руб.</a:t>
            </a:r>
            <a:endParaRPr lang="ru-RU" sz="1200">
              <a:solidFill>
                <a:sysClr val="windowText" lastClr="000000"/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>
                <a:shade val="76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flat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>
                  <a:defRPr sz="1500" b="0" i="0" u="none" strike="noStrike" kern="1200" baseline="0">
                    <a:ln>
                      <a:solidFill>
                        <a:srgbClr val="002060"/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109.3</c:v>
                </c:pt>
                <c:pt idx="1">
                  <c:v>98.8</c:v>
                </c:pt>
                <c:pt idx="2">
                  <c:v>10.5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4BC-4F59-8A11-C3E5E7709D7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2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ln>
                      <a:solidFill>
                        <a:srgbClr val="002060"/>
                      </a:solidFill>
                    </a:ln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47</c:v>
                </c:pt>
                <c:pt idx="1">
                  <c:v>2.5</c:v>
                </c:pt>
                <c:pt idx="2">
                  <c:v>0</c:v>
                </c:pt>
                <c:pt idx="3">
                  <c:v>7.5</c:v>
                </c:pt>
                <c:pt idx="4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4BC-4F59-8A11-C3E5E7709D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5871456"/>
        <c:axId val="465870912"/>
        <c:axId val="0"/>
      </c:bar3DChart>
      <c:catAx>
        <c:axId val="46587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465870912"/>
        <c:crosses val="autoZero"/>
        <c:auto val="1"/>
        <c:lblAlgn val="ctr"/>
        <c:lblOffset val="100"/>
        <c:noMultiLvlLbl val="0"/>
      </c:catAx>
      <c:valAx>
        <c:axId val="4658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71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9925778265058631"/>
          <c:y val="0.91528725575969649"/>
          <c:w val="0.20148443469882732"/>
          <c:h val="6.58002146894758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558800">
        <a:schemeClr val="accent2">
          <a:lumMod val="60000"/>
          <a:lumOff val="40000"/>
          <a:alpha val="51000"/>
        </a:schemeClr>
      </a:glo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ysClr val="windowText" lastClr="000000"/>
                </a:solidFill>
              </a:rPr>
              <a:t>Расходы на оборудование и содержание полоскалок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>
                <a:solidFill>
                  <a:sysClr val="windowText" lastClr="000000"/>
                </a:solidFill>
              </a:rPr>
              <a:t>и пожарных водоемов в зимний период 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0">
                <a:solidFill>
                  <a:sysClr val="windowText" lastClr="000000"/>
                </a:solidFill>
              </a:rPr>
              <a:t>(сравнение показателей 2022/2023 гг.)</a:t>
            </a:r>
          </a:p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b="0">
                <a:solidFill>
                  <a:sysClr val="windowText" lastClr="000000"/>
                </a:solidFill>
              </a:rPr>
              <a:t>тыс.руб.</a:t>
            </a:r>
          </a:p>
        </c:rich>
      </c:tx>
      <c:layout>
        <c:manualLayout>
          <c:xMode val="edge"/>
          <c:yMode val="edge"/>
          <c:x val="0.28256716509539509"/>
          <c:y val="3.086419753086419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shade val="51000"/>
                    <a:satMod val="1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glow rad="139700">
                <a:schemeClr val="accent6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149.6</c:v>
                </c:pt>
                <c:pt idx="1">
                  <c:v>104</c:v>
                </c:pt>
                <c:pt idx="2">
                  <c:v>23.7</c:v>
                </c:pt>
                <c:pt idx="3">
                  <c:v>21.9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669-4367-8B54-FBE83E57166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5">
                    <a:shade val="51000"/>
                    <a:satMod val="130000"/>
                  </a:schemeClr>
                </a:gs>
                <a:gs pos="80000">
                  <a:schemeClr val="accent5">
                    <a:shade val="93000"/>
                    <a:satMod val="130000"/>
                  </a:schemeClr>
                </a:gs>
                <a:gs pos="100000">
                  <a:schemeClr val="accent5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glow rad="139700">
                <a:schemeClr val="accent5">
                  <a:satMod val="175000"/>
                  <a:alpha val="40000"/>
                </a:schemeClr>
              </a:glo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153.19999999999999</c:v>
                </c:pt>
                <c:pt idx="1">
                  <c:v>108.6</c:v>
                </c:pt>
                <c:pt idx="2">
                  <c:v>21.1</c:v>
                </c:pt>
                <c:pt idx="3">
                  <c:v>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669-4367-8B54-FBE83E57166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32"/>
        <c:axId val="465876896"/>
        <c:axId val="465877440"/>
      </c:barChart>
      <c:catAx>
        <c:axId val="46587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77440"/>
        <c:crosses val="autoZero"/>
        <c:auto val="1"/>
        <c:lblAlgn val="ctr"/>
        <c:lblOffset val="100"/>
        <c:noMultiLvlLbl val="0"/>
      </c:catAx>
      <c:valAx>
        <c:axId val="465877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7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45394723115898"/>
          <c:y val="0.90140225046126632"/>
          <c:w val="0.16852914053469878"/>
          <c:h val="7.879576934071363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1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>
      <a:glow rad="368300">
        <a:schemeClr val="accent1">
          <a:lumMod val="40000"/>
          <a:lumOff val="60000"/>
          <a:alpha val="86000"/>
        </a:schemeClr>
      </a:glow>
      <a:outerShdw blurRad="63500" sx="102000" sy="102000" algn="ctr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ysClr val="windowText" lastClr="000000"/>
                </a:solidFill>
              </a:rPr>
              <a:t>Расходы на устройство и содержание ледовых переправ 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ysClr val="windowText" lastClr="000000"/>
                </a:solidFill>
              </a:rPr>
              <a:t>(сравнение показателей 2022/2023 гг.)</a:t>
            </a:r>
          </a:p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200" dirty="0" err="1">
                <a:solidFill>
                  <a:sysClr val="windowText" lastClr="000000"/>
                </a:solidFill>
              </a:rPr>
              <a:t>тыс.руб</a:t>
            </a:r>
            <a:r>
              <a:rPr lang="ru-RU" sz="1200" dirty="0">
                <a:solidFill>
                  <a:sysClr val="windowText" lastClr="000000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1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ln>
                      <a:solidFill>
                        <a:schemeClr val="accent2">
                          <a:lumMod val="7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Ледовая переправа через р. Вага (д. В.Кица)</c:v>
                </c:pt>
                <c:pt idx="2">
                  <c:v>Ледовая переправа через р. Вага (п.Шидрово)</c:v>
                </c:pt>
                <c:pt idx="3">
                  <c:v>Ледовая переправа через р. Сев.Двина (п. Карговино)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146.5</c:v>
                </c:pt>
                <c:pt idx="1">
                  <c:v>66.5</c:v>
                </c:pt>
                <c:pt idx="2">
                  <c:v>80</c:v>
                </c:pt>
                <c:pt idx="3">
                  <c:v>0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0-07A0-4F8F-ABD3-3CEF136DE11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1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ln>
                      <a:solidFill>
                        <a:schemeClr val="accent4">
                          <a:lumMod val="75000"/>
                        </a:schemeClr>
                      </a:solidFill>
                    </a:ln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ВСЕГО</c:v>
                </c:pt>
                <c:pt idx="1">
                  <c:v>Ледовая переправа через р. Вага (д. В.Кица)</c:v>
                </c:pt>
                <c:pt idx="2">
                  <c:v>Ледовая переправа через р. Вага (п.Шидрово)</c:v>
                </c:pt>
                <c:pt idx="3">
                  <c:v>Ледовая переправа через р. Сев.Двина (п. Карговино)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155</c:v>
                </c:pt>
                <c:pt idx="1">
                  <c:v>50</c:v>
                </c:pt>
                <c:pt idx="2">
                  <c:v>0</c:v>
                </c:pt>
                <c:pt idx="3">
                  <c:v>105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1-07A0-4F8F-ABD3-3CEF136DE1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5864384"/>
        <c:axId val="465863840"/>
        <c:axId val="0"/>
      </c:bar3DChart>
      <c:catAx>
        <c:axId val="465864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3840"/>
        <c:crosses val="autoZero"/>
        <c:auto val="1"/>
        <c:lblAlgn val="ctr"/>
        <c:lblOffset val="100"/>
        <c:noMultiLvlLbl val="0"/>
      </c:catAx>
      <c:valAx>
        <c:axId val="46586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>
              <a:outerShdw blurRad="50800" dist="50800" dir="5400000" algn="ctr" rotWithShape="0">
                <a:srgbClr val="000000"/>
              </a:outerShdw>
            </a:effectLst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4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2879364762948935"/>
          <c:y val="0.90754521356472284"/>
          <c:w val="0.19304561613342641"/>
          <c:h val="7.25542889228398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3">
        <a:lumMod val="40000"/>
        <a:lumOff val="60000"/>
      </a:schemeClr>
    </a:solidFill>
    <a:ln w="9525" cap="flat" cmpd="sng" algn="ctr">
      <a:gradFill flip="none" rotWithShape="1">
        <a:gsLst>
          <a:gs pos="0">
            <a:schemeClr val="accent3">
              <a:lumMod val="5000"/>
              <a:lumOff val="95000"/>
            </a:schemeClr>
          </a:gs>
          <a:gs pos="74000">
            <a:schemeClr val="accent3">
              <a:lumMod val="45000"/>
              <a:lumOff val="55000"/>
            </a:schemeClr>
          </a:gs>
          <a:gs pos="83000">
            <a:schemeClr val="accent3">
              <a:lumMod val="45000"/>
              <a:lumOff val="55000"/>
            </a:schemeClr>
          </a:gs>
          <a:gs pos="100000">
            <a:schemeClr val="accent3">
              <a:lumMod val="30000"/>
              <a:lumOff val="70000"/>
            </a:schemeClr>
          </a:gs>
        </a:gsLst>
        <a:lin ang="5400000" scaled="1"/>
        <a:tileRect/>
      </a:gradFill>
      <a:round/>
    </a:ln>
    <a:effectLst>
      <a:glow rad="647700">
        <a:schemeClr val="bg1">
          <a:lumMod val="75000"/>
          <a:alpha val="40000"/>
        </a:schemeClr>
      </a:glow>
    </a:effectLst>
    <a:scene3d>
      <a:camera prst="orthographicFront"/>
      <a:lightRig rig="threePt" dir="t"/>
    </a:scene3d>
    <a:sp3d>
      <a:bevelT prst="convex"/>
    </a:sp3d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vert="horz"/>
          <a:lstStyle/>
          <a:p>
            <a:pPr>
              <a:defRPr/>
            </a:pPr>
            <a:r>
              <a:rPr lang="ru-RU" b="1" dirty="0"/>
              <a:t>Сравнение показателей  </a:t>
            </a:r>
            <a:r>
              <a:rPr lang="ru-RU" dirty="0"/>
              <a:t>2022/2023 гг. </a:t>
            </a:r>
          </a:p>
          <a:p>
            <a:pPr>
              <a:defRPr/>
            </a:pPr>
            <a:r>
              <a:rPr lang="ru-RU" dirty="0"/>
              <a:t>тыс.руб. </a:t>
            </a:r>
          </a:p>
        </c:rich>
      </c:tx>
      <c:layout>
        <c:manualLayout>
          <c:xMode val="edge"/>
          <c:yMode val="edge"/>
          <c:x val="0.2948840199253952"/>
          <c:y val="6.5230606011851908E-3"/>
        </c:manualLayout>
      </c:layout>
      <c:overlay val="0"/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5.4731799126361655E-2"/>
          <c:y val="0.15715402658326819"/>
          <c:w val="0.94526820087363839"/>
          <c:h val="0.61649886414706367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5">
                <a:shade val="76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52.8</c:v>
                </c:pt>
                <c:pt idx="1">
                  <c:v>33.800000000000004</c:v>
                </c:pt>
                <c:pt idx="2">
                  <c:v>0</c:v>
                </c:pt>
                <c:pt idx="3">
                  <c:v>13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12C-430A-910B-09D84DCF83C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>
                <a:tint val="77000"/>
              </a:schemeClr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330.3</c:v>
                </c:pt>
                <c:pt idx="1">
                  <c:v>129.1</c:v>
                </c:pt>
                <c:pt idx="2">
                  <c:v>201.2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12C-430A-910B-09D84DCF83C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5867648"/>
        <c:axId val="465869824"/>
        <c:axId val="0"/>
      </c:bar3DChart>
      <c:catAx>
        <c:axId val="465867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9824"/>
        <c:crosses val="autoZero"/>
        <c:auto val="1"/>
        <c:lblAlgn val="ctr"/>
        <c:lblOffset val="100"/>
        <c:noMultiLvlLbl val="0"/>
      </c:catAx>
      <c:valAx>
        <c:axId val="465869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42187080781569009"/>
          <c:y val="0.88541619797525228"/>
          <c:w val="0.18635097696121319"/>
          <c:h val="9.077427821522315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b="0" dirty="0">
                <a:solidFill>
                  <a:sysClr val="windowText" lastClr="000000"/>
                </a:solidFill>
              </a:rPr>
              <a:t>Сравнение показателей 2022/2023 гг., </a:t>
            </a:r>
            <a:r>
              <a:rPr lang="ru-RU" sz="1800" b="0" dirty="0" err="1">
                <a:solidFill>
                  <a:sysClr val="windowText" lastClr="000000"/>
                </a:solidFill>
              </a:rPr>
              <a:t>тыс.руб</a:t>
            </a:r>
            <a:r>
              <a:rPr lang="ru-RU" sz="1800" dirty="0">
                <a:solidFill>
                  <a:sysClr val="windowText" lastClr="000000"/>
                </a:solidFill>
              </a:rPr>
              <a:t>.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hade val="51000"/>
                    <a:satMod val="130000"/>
                  </a:schemeClr>
                </a:gs>
                <a:gs pos="80000">
                  <a:schemeClr val="accent2">
                    <a:shade val="93000"/>
                    <a:satMod val="130000"/>
                  </a:schemeClr>
                </a:gs>
                <a:gs pos="100000">
                  <a:schemeClr val="accent2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/>
                      <a:t>1416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1D7D-44F3-8D7A-4AA8C143BD04}"/>
                </c:ex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6015.6</c:v>
                </c:pt>
                <c:pt idx="1">
                  <c:v>2974.3</c:v>
                </c:pt>
                <c:pt idx="2">
                  <c:v>1916</c:v>
                </c:pt>
                <c:pt idx="3">
                  <c:v>606.5</c:v>
                </c:pt>
                <c:pt idx="4">
                  <c:v>518.79999999999995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CAC-48CC-BC7C-D324516F71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5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Лист1!$A$2:$A$6</c:f>
              <c:strCache>
                <c:ptCount val="5"/>
                <c:pt idx="0">
                  <c:v>ВСЕГО</c:v>
                </c:pt>
                <c:pt idx="1">
                  <c:v>Березниковское</c:v>
                </c:pt>
                <c:pt idx="2">
                  <c:v>Моржегорское</c:v>
                </c:pt>
                <c:pt idx="3">
                  <c:v>Шидровское</c:v>
                </c:pt>
                <c:pt idx="4">
                  <c:v>Заостровское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4991.7</c:v>
                </c:pt>
                <c:pt idx="1">
                  <c:v>2834.7</c:v>
                </c:pt>
                <c:pt idx="2">
                  <c:v>870.7</c:v>
                </c:pt>
                <c:pt idx="3">
                  <c:v>700</c:v>
                </c:pt>
                <c:pt idx="4">
                  <c:v>586.29999999999995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CAC-48CC-BC7C-D324516F71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465865472"/>
        <c:axId val="465866016"/>
      </c:barChart>
      <c:catAx>
        <c:axId val="46586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6016"/>
        <c:crosses val="autoZero"/>
        <c:auto val="1"/>
        <c:lblAlgn val="ctr"/>
        <c:lblOffset val="100"/>
        <c:noMultiLvlLbl val="0"/>
      </c:catAx>
      <c:valAx>
        <c:axId val="4658660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65865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00117150985987"/>
          <c:y val="0.91548704996781061"/>
          <c:w val="0.1731542188641661"/>
          <c:h val="6.564502550388746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657852-2C71-40FE-ADEC-82F4E2FC1D49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6BD6A1-5A77-4DD8-9548-26C8D7EA4E4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7873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6BD6A1-5A77-4DD8-9548-26C8D7EA4E47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1282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800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510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3524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680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043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746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68905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131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32426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3131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8901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74000">
              <a:schemeClr val="accent5">
                <a:lumMod val="45000"/>
                <a:lumOff val="55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100000">
              <a:schemeClr val="accent5">
                <a:lumMod val="30000"/>
                <a:lumOff val="7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E9E0F-620F-4203-9718-0A97FD7E5A0F}" type="datetimeFigureOut">
              <a:rPr lang="ru-RU" smtClean="0"/>
              <a:pPr/>
              <a:t>26.03.2024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0FAA4F-8146-445C-8AA1-AF7C981412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791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8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19571C4-02D2-D1E6-B04C-9B3498825E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68915" y="1757439"/>
            <a:ext cx="8404528" cy="2345656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Отчёт о деятельности </a:t>
            </a:r>
            <a:b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муниципального казенного учреждения «Березниковское»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60ECF8-A07D-9F45-D8F9-E6026D39BC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99467" y="4739726"/>
            <a:ext cx="7766936" cy="1096899"/>
          </a:xfrm>
        </p:spPr>
        <p:txBody>
          <a:bodyPr>
            <a:normAutofit/>
          </a:bodyPr>
          <a:lstStyle/>
          <a:p>
            <a:r>
              <a:rPr lang="ru-RU" sz="54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за 2023 год</a:t>
            </a:r>
          </a:p>
        </p:txBody>
      </p:sp>
    </p:spTree>
    <p:extLst>
      <p:ext uri="{BB962C8B-B14F-4D97-AF65-F5344CB8AC3E}">
        <p14:creationId xmlns:p14="http://schemas.microsoft.com/office/powerpoint/2010/main" val="3651959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5400000">
            <a:off x="2524705" y="-1813286"/>
            <a:ext cx="3019198" cy="7392202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112ADB0F-9869-1E62-5006-669308335FEC}"/>
              </a:ext>
            </a:extLst>
          </p:cNvPr>
          <p:cNvSpPr txBox="1">
            <a:spLocks/>
          </p:cNvSpPr>
          <p:nvPr/>
        </p:nvSpPr>
        <p:spPr>
          <a:xfrm>
            <a:off x="394727" y="-172998"/>
            <a:ext cx="3014345" cy="4015389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60000"/>
              </a:lnSpc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5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Содержание </a:t>
            </a:r>
          </a:p>
          <a:p>
            <a:pPr algn="ctr">
              <a:lnSpc>
                <a:spcPct val="160000"/>
              </a:lnSpc>
            </a:pPr>
            <a:r>
              <a:rPr lang="ru-RU" sz="5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контейнерных </a:t>
            </a:r>
          </a:p>
          <a:p>
            <a:pPr algn="ctr">
              <a:lnSpc>
                <a:spcPct val="160000"/>
              </a:lnSpc>
            </a:pPr>
            <a:r>
              <a:rPr lang="ru-RU" sz="58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площадок - </a:t>
            </a:r>
          </a:p>
          <a:p>
            <a:pPr algn="ctr">
              <a:lnSpc>
                <a:spcPct val="160000"/>
              </a:lnSpc>
            </a:pPr>
            <a:r>
              <a:rPr lang="ru-RU" sz="58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1 676,3 </a:t>
            </a:r>
            <a:r>
              <a:rPr lang="ru-RU" sz="5800" u="sng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тыс.руб</a:t>
            </a:r>
            <a:r>
              <a:rPr lang="ru-RU" sz="58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br>
              <a:rPr lang="ru-RU" sz="5800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9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9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1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1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1E13B842-4F7B-269B-3D64-8FD42BEB4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9072" y="669093"/>
            <a:ext cx="4079912" cy="2289130"/>
          </a:xfrm>
          <a:prstGeom prst="rect">
            <a:avLst/>
          </a:prstGeom>
        </p:spPr>
      </p:pic>
      <p:sp>
        <p:nvSpPr>
          <p:cNvPr id="12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5400000">
            <a:off x="2526936" y="1446011"/>
            <a:ext cx="3014736" cy="747751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Текст 3">
            <a:extLst>
              <a:ext uri="{FF2B5EF4-FFF2-40B4-BE49-F238E27FC236}">
                <a16:creationId xmlns:a16="http://schemas.microsoft.com/office/drawing/2014/main" xmlns="" id="{B62E4DFC-87B6-86EF-8218-315A6F2623EE}"/>
              </a:ext>
            </a:extLst>
          </p:cNvPr>
          <p:cNvSpPr txBox="1">
            <a:spLocks/>
          </p:cNvSpPr>
          <p:nvPr/>
        </p:nvSpPr>
        <p:spPr>
          <a:xfrm>
            <a:off x="539016" y="3842391"/>
            <a:ext cx="4545453" cy="31347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Свод зеленых насаждений:</a:t>
            </a:r>
          </a:p>
          <a:p>
            <a:pPr>
              <a:spcBef>
                <a:spcPts val="0"/>
              </a:spcBef>
            </a:pPr>
            <a:endParaRPr lang="ru-RU" sz="24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 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233,0 тыс. руб.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(6 тополей, 20 берез)</a:t>
            </a: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Заостровье</a:t>
            </a: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lang="ru-RU" sz="2400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82,0 тыс. руб. </a:t>
            </a:r>
          </a:p>
          <a:p>
            <a:pPr>
              <a:spcBef>
                <a:spcPts val="0"/>
              </a:spcBef>
            </a:pPr>
            <a:r>
              <a:rPr lang="ru-RU" sz="24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(3 тополя, 1 береза)</a:t>
            </a:r>
          </a:p>
          <a:p>
            <a:pPr algn="ctr">
              <a:lnSpc>
                <a:spcPct val="107000"/>
              </a:lnSpc>
              <a:spcBef>
                <a:spcPts val="0"/>
              </a:spcBef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endParaRPr lang="ru-RU" sz="24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757" y="3842391"/>
            <a:ext cx="2173069" cy="2720970"/>
          </a:xfrm>
          <a:prstGeom prst="rect">
            <a:avLst/>
          </a:prstGeom>
        </p:spPr>
      </p:pic>
      <p:sp>
        <p:nvSpPr>
          <p:cNvPr id="16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>
            <a:off x="8191324" y="478127"/>
            <a:ext cx="3583801" cy="621400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Объект 2">
            <a:extLst>
              <a:ext uri="{FF2B5EF4-FFF2-40B4-BE49-F238E27FC236}">
                <a16:creationId xmlns:a16="http://schemas.microsoft.com/office/drawing/2014/main" xmlns="" id="{64E1BE9F-A46B-0851-8339-A4DD04158FD4}"/>
              </a:ext>
            </a:extLst>
          </p:cNvPr>
          <p:cNvSpPr txBox="1">
            <a:spLocks/>
          </p:cNvSpPr>
          <p:nvPr/>
        </p:nvSpPr>
        <p:spPr>
          <a:xfrm>
            <a:off x="8253966" y="693019"/>
            <a:ext cx="3458519" cy="28404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Содержание и ремонт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оборудования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на детских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b="1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площадках –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2600" u="sng" dirty="0">
                <a:solidFill>
                  <a:srgbClr val="FF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85,6 тыс. руб.</a:t>
            </a:r>
            <a:endParaRPr lang="ru-RU" sz="2600" u="sng" dirty="0">
              <a:solidFill>
                <a:srgbClr val="FF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5399" y="3730717"/>
            <a:ext cx="3138052" cy="2557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5631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4F2ECA2-0558-A64F-A09D-7612CC21A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676" y="462013"/>
            <a:ext cx="4684541" cy="20730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Установка уличного освещения </a:t>
            </a: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на 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ул. Набережная в </a:t>
            </a:r>
            <a:b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 </a:t>
            </a:r>
            <a: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br>
              <a:rPr lang="ru-RU" sz="3100" b="1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100" b="1" u="sng" dirty="0">
                <a:solidFill>
                  <a:schemeClr val="accent2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798,2 тыс. руб.</a:t>
            </a:r>
            <a:endParaRPr lang="ru-RU" sz="3100" b="1" u="sng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369668A-1CB2-5537-9DA6-5120CCDD0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2217" y="462013"/>
            <a:ext cx="6889736" cy="6304546"/>
          </a:xfrm>
        </p:spPr>
        <p:txBody>
          <a:bodyPr>
            <a:noAutofit/>
          </a:bodyPr>
          <a:lstStyle/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Текущий ремонт и установка светильников уличного освещения: </a:t>
            </a:r>
          </a:p>
          <a:p>
            <a:pPr marL="0" indent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40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Всего израсходовано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931,5 тыс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руб.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000" b="1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Заменено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254</a:t>
            </a:r>
            <a:r>
              <a:rPr lang="ru-RU" sz="2400" u="sng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светильника уличного освещения; 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</a:pPr>
            <a:endParaRPr lang="ru-RU" sz="1000" dirty="0">
              <a:solidFill>
                <a:schemeClr val="accent2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Установлены новые фонари (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47 шт.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Березник (27 шт.), В.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Кица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(5 шт.),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п.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Пянда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(7 шт.), д. Антоново (2 шт.),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п.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Важский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(2 шт.), д. В.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Чажестрово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(4 шт.)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__________________________________</a:t>
            </a:r>
          </a:p>
          <a:p>
            <a:pPr marL="0" indent="0" algn="ctr">
              <a:lnSpc>
                <a:spcPct val="110000"/>
              </a:lnSpc>
              <a:spcAft>
                <a:spcPts val="800"/>
              </a:spcAft>
              <a:buNone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На оплату электроэнергии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уличного освещения израсходовано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4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931,9 тыс. руб.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5B00E84B-EB5B-B9A8-EEBC-48DD9741416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676" y="3032116"/>
            <a:ext cx="4385273" cy="3237378"/>
          </a:xfrm>
          <a:prstGeom prst="rect">
            <a:avLst/>
          </a:prstGeom>
          <a:effectLst>
            <a:glow rad="876300">
              <a:schemeClr val="accent1">
                <a:lumMod val="60000"/>
                <a:lumOff val="40000"/>
              </a:schemeClr>
            </a:glow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33914310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11546C0-F1AA-952E-F7A2-0F09DC24B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-1"/>
            <a:ext cx="11473314" cy="2444817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Содержание мест захоронения: </a:t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 – </a:t>
            </a:r>
            <a:r>
              <a:rPr lang="ru-RU" sz="3000" u="sng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129,1 тыс. руб.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br>
              <a:rPr lang="ru-RU" sz="30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                                                д. </a:t>
            </a:r>
            <a:r>
              <a:rPr lang="ru-RU" sz="3000" dirty="0" err="1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Моржегоры</a:t>
            </a:r>
            <a:r>
              <a:rPr lang="ru-RU" sz="3000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ru-RU" sz="3000" u="sng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201,2 тыс. руб.</a:t>
            </a:r>
            <a:endParaRPr lang="ru-RU" sz="3000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072226"/>
              </p:ext>
            </p:extLst>
          </p:nvPr>
        </p:nvGraphicFramePr>
        <p:xfrm>
          <a:off x="394636" y="2117558"/>
          <a:ext cx="11396311" cy="4456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730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71E172-EE5A-2546-2EC4-AEAFDD802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0891" y="383177"/>
            <a:ext cx="10502537" cy="446536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ru-RU" sz="100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Содержание автомобильных дорог общего пользования местного значения в зимний период: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Березниковское</a:t>
            </a:r>
            <a:r>
              <a:rPr kumimoji="0" lang="ru-RU" sz="10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kumimoji="0" lang="ru-RU" sz="100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2834,7 тыс. руб.    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Моржегорское</a:t>
            </a:r>
            <a:r>
              <a:rPr kumimoji="0" lang="ru-RU" sz="10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-</a:t>
            </a:r>
            <a:r>
              <a:rPr kumimoji="0" lang="ru-RU" sz="10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kumimoji="0" lang="ru-RU" sz="100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870,7 тыс. руб.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Шидровское</a:t>
            </a:r>
            <a:r>
              <a:rPr kumimoji="0" lang="ru-RU" sz="10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-</a:t>
            </a:r>
            <a:r>
              <a:rPr kumimoji="0" lang="ru-RU" sz="10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kumimoji="0" lang="ru-RU" sz="100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700,0 тыс. руб.</a:t>
            </a:r>
          </a:p>
          <a:p>
            <a:pPr marL="285750" marR="0" lvl="0" indent="-285750" algn="just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Char char="•"/>
              <a:tabLst/>
              <a:defRPr/>
            </a:pPr>
            <a:r>
              <a:rPr kumimoji="0" lang="ru-RU" sz="10000" b="0" i="0" u="none" strike="noStrike" kern="1200" cap="none" spc="0" normalizeH="0" baseline="0" noProof="0" dirty="0" err="1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Заостровское</a:t>
            </a:r>
            <a:r>
              <a:rPr kumimoji="0" lang="ru-RU" sz="10000" b="0" i="0" u="none" strike="noStrike" kern="1200" cap="none" spc="0" normalizeH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-</a:t>
            </a:r>
            <a:r>
              <a:rPr kumimoji="0" lang="ru-RU" sz="10000" b="0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kumimoji="0" lang="ru-RU" sz="10000" b="0" i="0" u="sng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Calibri" panose="020F0502020204030204" pitchFamily="34" charset="0"/>
              </a:rPr>
              <a:t>586,3 тыс. руб.</a:t>
            </a:r>
          </a:p>
          <a:p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86788439"/>
              </p:ext>
            </p:extLst>
          </p:nvPr>
        </p:nvGraphicFramePr>
        <p:xfrm>
          <a:off x="539931" y="2818992"/>
          <a:ext cx="8508275" cy="3956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26" name="Picture 2" descr="https://sun9-44.userapi.com/impg/e-66zvjzLYAP5faw3Kt9kEMD7IIz7k7r6DjZ6A/npYzT-lu4_c.jpg?size=2560x1920&amp;quality=95&amp;sign=d3f36bcbeb6595601e4f821e5c4eaac3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3871" y="1102753"/>
            <a:ext cx="3242044" cy="2431533"/>
          </a:xfrm>
          <a:prstGeom prst="rect">
            <a:avLst/>
          </a:prstGeom>
          <a:noFill/>
          <a:effectLst>
            <a:glow rad="647700">
              <a:schemeClr val="accent5">
                <a:lumMod val="60000"/>
                <a:lumOff val="40000"/>
                <a:alpha val="73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un9-72.userapi.com/impg/9LzcqH7xnPjewYNb3HjjHIyuJBoWqPSKDpPZ-g/sVqPaL4yFVE.jpg?size=2560x1920&amp;quality=95&amp;sign=5cc02ac7dd08d16914c48d6f99a1fb67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4397" y="3025648"/>
            <a:ext cx="3038996" cy="2279247"/>
          </a:xfrm>
          <a:prstGeom prst="rect">
            <a:avLst/>
          </a:prstGeom>
          <a:noFill/>
          <a:effectLst>
            <a:glow rad="520700">
              <a:schemeClr val="accent1">
                <a:lumMod val="60000"/>
                <a:lumOff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488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439960" y="4465143"/>
            <a:ext cx="18473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600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>
            <a:off x="539015" y="413886"/>
            <a:ext cx="5342020" cy="6025415"/>
          </a:xfrm>
          <a:prstGeom prst="roundRect">
            <a:avLst/>
          </a:prstGeom>
          <a:gradFill>
            <a:gsLst>
              <a:gs pos="55000">
                <a:schemeClr val="accent6">
                  <a:lumMod val="40000"/>
                  <a:lumOff val="60000"/>
                </a:schemeClr>
              </a:gs>
              <a:gs pos="85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81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D4B03EEF-41CC-3208-24A3-397564C23CFA}"/>
              </a:ext>
            </a:extLst>
          </p:cNvPr>
          <p:cNvSpPr txBox="1">
            <a:spLocks/>
          </p:cNvSpPr>
          <p:nvPr/>
        </p:nvSpPr>
        <p:spPr>
          <a:xfrm>
            <a:off x="917666" y="-96252"/>
            <a:ext cx="4584716" cy="330146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Содержание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паромной переправы через реку Сев. Двина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 п. Березник:</a:t>
            </a:r>
          </a:p>
          <a:p>
            <a:pPr algn="ctr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800" u="sng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486,0 тыс. руб.</a:t>
            </a:r>
            <a:r>
              <a:rPr lang="ru-RU" sz="2800" b="1" dirty="0"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666" y="3379552"/>
            <a:ext cx="4584717" cy="2663623"/>
          </a:xfrm>
          <a:prstGeom prst="rect">
            <a:avLst/>
          </a:prstGeom>
        </p:spPr>
      </p:pic>
      <p:sp>
        <p:nvSpPr>
          <p:cNvPr id="12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>
            <a:off x="6294922" y="413886"/>
            <a:ext cx="5409398" cy="6025415"/>
          </a:xfrm>
          <a:prstGeom prst="roundRect">
            <a:avLst/>
          </a:prstGeom>
          <a:gradFill>
            <a:gsLst>
              <a:gs pos="31000">
                <a:schemeClr val="accent4">
                  <a:lumMod val="40000"/>
                  <a:lumOff val="60000"/>
                </a:schemeClr>
              </a:gs>
              <a:gs pos="85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8100000" scaled="1"/>
          </a:gra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AF2A54D-29AD-06B7-9F55-73B36BF16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85" y="3590223"/>
            <a:ext cx="4456497" cy="2561311"/>
          </a:xfrm>
          <a:prstGeom prst="rect">
            <a:avLst/>
          </a:prstGeom>
        </p:spPr>
      </p:pic>
      <p:sp>
        <p:nvSpPr>
          <p:cNvPr id="14" name="Объект 2">
            <a:extLst>
              <a:ext uri="{FF2B5EF4-FFF2-40B4-BE49-F238E27FC236}">
                <a16:creationId xmlns:a16="http://schemas.microsoft.com/office/drawing/2014/main" xmlns="" id="{573F7FA7-C07E-C536-B4A9-F036F9CE7F1A}"/>
              </a:ext>
            </a:extLst>
          </p:cNvPr>
          <p:cNvSpPr txBox="1">
            <a:spLocks/>
          </p:cNvSpPr>
          <p:nvPr/>
        </p:nvSpPr>
        <p:spPr>
          <a:xfrm>
            <a:off x="6400799" y="664143"/>
            <a:ext cx="5101390" cy="30415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lang="ru-RU" sz="2600" b="1" dirty="0" err="1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Грейдирование</a:t>
            </a:r>
            <a:r>
              <a:rPr lang="ru-RU" sz="2600" b="1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lang="ru-RU" sz="2600" b="1" dirty="0">
                <a:ln w="3175" cmpd="sng">
                  <a:noFill/>
                </a:ln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автомобильных дорог общего пользования местного значения в летний период:</a:t>
            </a: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None/>
              <a:defRPr/>
            </a:pP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Березниковское - </a:t>
            </a:r>
            <a:r>
              <a:rPr lang="ru-RU" sz="2600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193,5 тыс. руб.</a:t>
            </a:r>
          </a:p>
          <a:p>
            <a:pPr marL="0" indent="0" algn="ctr" defTabSz="45720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None/>
              <a:defRPr/>
            </a:pPr>
            <a:r>
              <a:rPr lang="ru-RU" sz="2600" dirty="0" err="1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Моржегорское</a:t>
            </a:r>
            <a:r>
              <a:rPr lang="ru-RU" sz="26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- </a:t>
            </a:r>
            <a:r>
              <a:rPr lang="ru-RU" sz="2600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153,5 тыс. руб.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17494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2CF2F9BD-E41B-3AC9-7E7F-8D1BC5496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006" y="707088"/>
            <a:ext cx="6894199" cy="232931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Модернизация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пешеходного перехода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по ул. Х. Мурата в п. Березник </a:t>
            </a:r>
          </a:p>
          <a:p>
            <a:pPr marL="0" indent="0" algn="ctr">
              <a:buNone/>
            </a:pPr>
            <a:r>
              <a:rPr lang="ru-RU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– </a:t>
            </a:r>
            <a:r>
              <a:rPr lang="ru-RU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788,8 тыс. руб.</a:t>
            </a:r>
            <a:endParaRPr lang="ru-RU" u="sng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Объект 2">
            <a:extLst>
              <a:ext uri="{FF2B5EF4-FFF2-40B4-BE49-F238E27FC236}">
                <a16:creationId xmlns:a16="http://schemas.microsoft.com/office/drawing/2014/main" xmlns="" id="{2CF2F9BD-E41B-3AC9-7E7F-8D1BC54961FD}"/>
              </a:ext>
            </a:extLst>
          </p:cNvPr>
          <p:cNvSpPr txBox="1">
            <a:spLocks/>
          </p:cNvSpPr>
          <p:nvPr/>
        </p:nvSpPr>
        <p:spPr>
          <a:xfrm>
            <a:off x="5625850" y="4689714"/>
            <a:ext cx="6035270" cy="1783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Ремонт</a:t>
            </a:r>
            <a:r>
              <a:rPr lang="ru-RU" sz="2600" b="1" dirty="0"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автомобильной дороги 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ул. Х. Мурата в п. Березник –</a:t>
            </a:r>
          </a:p>
          <a:p>
            <a:pPr marL="0" indent="0" algn="ctr">
              <a:buNone/>
            </a:pPr>
            <a:r>
              <a:rPr lang="ru-RU" sz="26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ru-RU" sz="2600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8 406,9 тыс. руб.</a:t>
            </a:r>
            <a:endParaRPr lang="ru-RU" sz="2600" u="sng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84156" y="860792"/>
            <a:ext cx="3888606" cy="291645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05" y="3036402"/>
            <a:ext cx="4826266" cy="3436503"/>
          </a:xfrm>
          <a:prstGeom prst="rect">
            <a:avLst/>
          </a:prstGeom>
          <a:pattFill prst="pct5">
            <a:fgClr>
              <a:schemeClr val="accent5">
                <a:lumMod val="20000"/>
                <a:lumOff val="80000"/>
              </a:schemeClr>
            </a:fgClr>
            <a:bgClr>
              <a:schemeClr val="bg1"/>
            </a:bgClr>
          </a:pattFill>
          <a:ln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35000">
                  <a:schemeClr val="accent1">
                    <a:lumMod val="0"/>
                    <a:lumOff val="100000"/>
                  </a:schemeClr>
                </a:gs>
                <a:gs pos="100000">
                  <a:schemeClr val="accent1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Штриховая стрелка вправо 6"/>
          <p:cNvSpPr/>
          <p:nvPr/>
        </p:nvSpPr>
        <p:spPr>
          <a:xfrm>
            <a:off x="7103445" y="2194560"/>
            <a:ext cx="731520" cy="500513"/>
          </a:xfrm>
          <a:prstGeom prst="stripedRightArrow">
            <a:avLst/>
          </a:prstGeom>
          <a:gradFill>
            <a:gsLst>
              <a:gs pos="65579">
                <a:srgbClr val="ABC0E4"/>
              </a:gs>
              <a:gs pos="31000">
                <a:schemeClr val="accent6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5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Штриховая стрелка вправо 7"/>
          <p:cNvSpPr/>
          <p:nvPr/>
        </p:nvSpPr>
        <p:spPr>
          <a:xfrm rot="10800000">
            <a:off x="5625850" y="5813659"/>
            <a:ext cx="693019" cy="466741"/>
          </a:xfrm>
          <a:prstGeom prst="stripedRightArrow">
            <a:avLst/>
          </a:prstGeom>
          <a:gradFill>
            <a:gsLst>
              <a:gs pos="43000">
                <a:schemeClr val="accent6">
                  <a:lumMod val="7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81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68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5012" y="1097449"/>
            <a:ext cx="2122288" cy="2829718"/>
          </a:xfrm>
          <a:effectLst>
            <a:glow rad="482600">
              <a:schemeClr val="accent1">
                <a:lumMod val="75000"/>
                <a:alpha val="63000"/>
              </a:schemeClr>
            </a:glow>
          </a:effectLst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C56CD5E-DD77-126E-1724-84340C1269F6}"/>
              </a:ext>
            </a:extLst>
          </p:cNvPr>
          <p:cNvSpPr txBox="1">
            <a:spLocks/>
          </p:cNvSpPr>
          <p:nvPr/>
        </p:nvSpPr>
        <p:spPr>
          <a:xfrm>
            <a:off x="683394" y="481263"/>
            <a:ext cx="7844589" cy="95610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Ремонт мостовых сооружений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932" y="830981"/>
            <a:ext cx="3675017" cy="2756263"/>
          </a:xfrm>
          <a:prstGeom prst="rect">
            <a:avLst/>
          </a:prstGeom>
          <a:effectLst>
            <a:glow rad="431800">
              <a:schemeClr val="accent1">
                <a:lumMod val="75000"/>
                <a:alpha val="63000"/>
              </a:schemeClr>
            </a:glow>
          </a:effec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B9427631-FA45-B439-BDD2-727B4811D754}"/>
              </a:ext>
            </a:extLst>
          </p:cNvPr>
          <p:cNvSpPr/>
          <p:nvPr/>
        </p:nvSpPr>
        <p:spPr>
          <a:xfrm>
            <a:off x="7969317" y="3503107"/>
            <a:ext cx="1511567" cy="307777"/>
          </a:xfrm>
          <a:prstGeom prst="rect">
            <a:avLst/>
          </a:prstGeom>
          <a:gradFill flip="none" rotWithShape="1">
            <a:gsLst>
              <a:gs pos="86000">
                <a:srgbClr val="1D6FA9"/>
              </a:gs>
              <a:gs pos="62000">
                <a:schemeClr val="accent2">
                  <a:lumMod val="5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Batang" panose="02030600000101010101" pitchFamily="18" charset="-127"/>
              </a:rPr>
              <a:t>Мост </a:t>
            </a: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Batang" panose="02030600000101010101" pitchFamily="18" charset="-127"/>
              </a:rPr>
              <a:t>р.Шейка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Batang" panose="02030600000101010101" pitchFamily="18" charset="-127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901" y="3810884"/>
            <a:ext cx="3754454" cy="2623539"/>
          </a:xfrm>
          <a:prstGeom prst="rect">
            <a:avLst/>
          </a:prstGeom>
          <a:effectLst>
            <a:glow rad="596900">
              <a:schemeClr val="accent5">
                <a:lumMod val="60000"/>
                <a:lumOff val="40000"/>
              </a:schemeClr>
            </a:glow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44E8D582-C8B6-8AB9-3060-6B4D38297C9D}"/>
              </a:ext>
            </a:extLst>
          </p:cNvPr>
          <p:cNvSpPr/>
          <p:nvPr/>
        </p:nvSpPr>
        <p:spPr>
          <a:xfrm>
            <a:off x="2917969" y="5911203"/>
            <a:ext cx="1666257" cy="523220"/>
          </a:xfrm>
          <a:prstGeom prst="rect">
            <a:avLst/>
          </a:prstGeom>
          <a:gradFill flip="none" rotWithShape="1">
            <a:gsLst>
              <a:gs pos="11000">
                <a:srgbClr val="1D6FA9"/>
              </a:gs>
              <a:gs pos="90000">
                <a:schemeClr val="accent2">
                  <a:lumMod val="7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Batang" panose="02030600000101010101" pitchFamily="18" charset="-127"/>
              </a:rPr>
              <a:t>Мост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1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Batang" panose="02030600000101010101" pitchFamily="18" charset="-127"/>
              </a:rPr>
              <a:t>руч</a:t>
            </a:r>
            <a:r>
              <a: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ea typeface="Batang" panose="02030600000101010101" pitchFamily="18" charset="-127"/>
              </a:rPr>
              <a:t>. Ананьин</a:t>
            </a:r>
            <a:endParaRPr kumimoji="0" lang="ru-RU" sz="14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Batang" panose="02030600000101010101" pitchFamily="18" charset="-127"/>
            </a:endParaRPr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xmlns="" id="{9C56CD5E-DD77-126E-1724-84340C1269F6}"/>
              </a:ext>
            </a:extLst>
          </p:cNvPr>
          <p:cNvSpPr txBox="1">
            <a:spLocks/>
          </p:cNvSpPr>
          <p:nvPr/>
        </p:nvSpPr>
        <p:spPr>
          <a:xfrm>
            <a:off x="6268506" y="4464306"/>
            <a:ext cx="491318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 р. Ананьин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(д. </a:t>
            </a:r>
            <a:r>
              <a:rPr lang="ru-RU" sz="2800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Терентьевская</a:t>
            </a: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) </a:t>
            </a:r>
            <a:r>
              <a:rPr lang="ru-RU" sz="28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94,8 тыс. руб.</a:t>
            </a:r>
            <a:endParaRPr lang="ru-RU" sz="2800" u="sng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12" name="Текст 3">
            <a:extLst>
              <a:ext uri="{FF2B5EF4-FFF2-40B4-BE49-F238E27FC236}">
                <a16:creationId xmlns:a16="http://schemas.microsoft.com/office/drawing/2014/main" xmlns="" id="{9C56CD5E-DD77-126E-1724-84340C1269F6}"/>
              </a:ext>
            </a:extLst>
          </p:cNvPr>
          <p:cNvSpPr txBox="1">
            <a:spLocks/>
          </p:cNvSpPr>
          <p:nvPr/>
        </p:nvSpPr>
        <p:spPr>
          <a:xfrm>
            <a:off x="461375" y="1437372"/>
            <a:ext cx="491318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через р. Шейка </a:t>
            </a:r>
          </a:p>
          <a:p>
            <a:pPr marL="0" indent="0" algn="ctr">
              <a:buNone/>
            </a:pP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(д. Сельцо)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– </a:t>
            </a:r>
          </a:p>
          <a:p>
            <a:pPr marL="0" indent="0" algn="ctr">
              <a:buNone/>
            </a:pPr>
            <a:r>
              <a:rPr lang="ru-RU" sz="2800" u="sng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Calibri" panose="020F0502020204030204" pitchFamily="34" charset="0"/>
              </a:rPr>
              <a:t>1247,5 тыс. руб. </a:t>
            </a:r>
          </a:p>
          <a:p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9427631-FA45-B439-BDD2-727B4811D754}"/>
              </a:ext>
            </a:extLst>
          </p:cNvPr>
          <p:cNvSpPr/>
          <p:nvPr/>
        </p:nvSpPr>
        <p:spPr>
          <a:xfrm>
            <a:off x="6025012" y="3599534"/>
            <a:ext cx="837801" cy="323165"/>
          </a:xfrm>
          <a:prstGeom prst="rect">
            <a:avLst/>
          </a:prstGeom>
          <a:gradFill flip="none" rotWithShape="1">
            <a:gsLst>
              <a:gs pos="60000">
                <a:schemeClr val="accent2">
                  <a:lumMod val="75000"/>
                </a:schemeClr>
              </a:gs>
              <a:gs pos="79000">
                <a:srgbClr val="8BC145">
                  <a:satMod val="110000"/>
                  <a:lumMod val="100000"/>
                  <a:shade val="100000"/>
                </a:srgbClr>
              </a:gs>
              <a:gs pos="13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Было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Batang" panose="02030600000101010101" pitchFamily="18" charset="-127"/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B9427631-FA45-B439-BDD2-727B4811D754}"/>
              </a:ext>
            </a:extLst>
          </p:cNvPr>
          <p:cNvSpPr/>
          <p:nvPr/>
        </p:nvSpPr>
        <p:spPr>
          <a:xfrm>
            <a:off x="10799546" y="3252098"/>
            <a:ext cx="1044544" cy="323165"/>
          </a:xfrm>
          <a:prstGeom prst="rect">
            <a:avLst/>
          </a:prstGeom>
          <a:gradFill flip="none" rotWithShape="1">
            <a:gsLst>
              <a:gs pos="85000">
                <a:schemeClr val="accent2">
                  <a:lumMod val="75000"/>
                </a:schemeClr>
              </a:gs>
              <a:gs pos="15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500" b="1" kern="0" noProof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anose="02030600000101010101" pitchFamily="18" charset="-127"/>
              </a:rPr>
              <a:t>Стало</a:t>
            </a:r>
            <a:endParaRPr kumimoji="0" lang="ru-RU" sz="15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244862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3958429B-D184-96E8-B596-BFBAA40240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23" y="964619"/>
            <a:ext cx="10912435" cy="5565913"/>
          </a:xfrm>
        </p:spPr>
        <p:txBody>
          <a:bodyPr>
            <a:norm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Пянда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 -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95,8 тыс. руб. 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п. Березник (ул. Зеленая, пер. Октябрьский, пер. Новый, ул. Мира, ул. Дружбы, м-в Ольховка и др.) -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1 384,7 тыс. руб.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В.Кица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д.Березничек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919,3 </a:t>
            </a:r>
            <a:r>
              <a:rPr lang="ru-RU" sz="2400" u="sng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 Усть-Вага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42,0 </a:t>
            </a:r>
            <a:r>
              <a:rPr lang="ru-RU" sz="2400" u="sng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Моржегоры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д.Хохновская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385 </a:t>
            </a:r>
            <a:r>
              <a:rPr lang="ru-RU" sz="2400" u="sng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п. Шидрово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102,5 </a:t>
            </a:r>
            <a:r>
              <a:rPr lang="ru-RU" sz="2400" u="sng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07000"/>
              </a:lnSpc>
              <a:spcAft>
                <a:spcPts val="800"/>
              </a:spcAft>
              <a:buClr>
                <a:srgbClr val="90C226"/>
              </a:buClr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д. </a:t>
            </a:r>
            <a:r>
              <a:rPr lang="ru-RU" sz="2400" b="1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Ламповская</a:t>
            </a: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, д. Сельцо </a:t>
            </a:r>
            <a:r>
              <a:rPr lang="ru-RU" sz="24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70,0 </a:t>
            </a:r>
            <a:r>
              <a:rPr lang="ru-RU" sz="2400" u="sng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тыс.руб</a:t>
            </a:r>
            <a:r>
              <a:rPr lang="ru-RU" sz="2400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/>
              <a:buNone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rgbClr val="83992A"/>
              </a:buClr>
              <a:buSzPct val="115000"/>
              <a:buFont typeface="Arial" panose="020B0604020202020204" pitchFamily="34" charset="0"/>
              <a:buChar char="•"/>
              <a:tabLst/>
              <a:defRPr/>
            </a:pP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algn="l"/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ECD2988B-71AA-4770-969D-DAAF01D47F5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83" y="3326378"/>
            <a:ext cx="4477662" cy="2949294"/>
          </a:xfrm>
          <a:prstGeom prst="rect">
            <a:avLst/>
          </a:prstGeom>
          <a:effectLst>
            <a:glow rad="812800">
              <a:schemeClr val="accent6">
                <a:lumMod val="60000"/>
                <a:lumOff val="40000"/>
                <a:alpha val="50000"/>
              </a:schemeClr>
            </a:glow>
            <a:softEdge rad="50800"/>
          </a:effec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xmlns="" id="{70669DE9-B05E-5CDC-967D-4C85C7AE70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583096"/>
            <a:ext cx="9601196" cy="99544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Текущий ремонт автомобильных дорог 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общего пользования местного значения </a:t>
            </a:r>
            <a:br>
              <a:rPr lang="ru-RU" sz="3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</a:b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</a:rPr>
              <a:t>в летний период</a:t>
            </a:r>
            <a:endParaRPr lang="ru-RU" sz="3000" dirty="0">
              <a:solidFill>
                <a:schemeClr val="accent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8494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СПАСИБО </a:t>
            </a:r>
          </a:p>
          <a:p>
            <a:pPr marL="0" indent="0" algn="ctr">
              <a:buNone/>
            </a:pPr>
            <a:endParaRPr lang="ru-RU" sz="2000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ru-RU" sz="5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ЗА 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622306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0580" y="228913"/>
            <a:ext cx="11218574" cy="64718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Общая информация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799169"/>
            <a:ext cx="11982993" cy="1144511"/>
          </a:xfrm>
        </p:spPr>
        <p:txBody>
          <a:bodyPr>
            <a:noAutofit/>
          </a:bodyPr>
          <a:lstStyle/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территорию обслуживания МКУ «Березниковское» входят территории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бывших сельских поселений «Березниковское», «Моржегорское», </a:t>
            </a:r>
          </a:p>
          <a:p>
            <a:pPr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«Шидровское», «Заостровское»</a:t>
            </a:r>
          </a:p>
        </p:txBody>
      </p:sp>
      <p:sp>
        <p:nvSpPr>
          <p:cNvPr id="4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5400000">
            <a:off x="1844292" y="1134020"/>
            <a:ext cx="2070620" cy="382739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16200000">
            <a:off x="8380516" y="1134021"/>
            <a:ext cx="2070620" cy="382739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16200000">
            <a:off x="1844292" y="3513616"/>
            <a:ext cx="2070620" cy="3827394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748937" y="2134892"/>
            <a:ext cx="3736437" cy="167975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buNone/>
            </a:pPr>
            <a:r>
              <a:rPr lang="ru-RU" sz="35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46 </a:t>
            </a:r>
          </a:p>
          <a:p>
            <a:pPr indent="0" algn="ctr">
              <a:lnSpc>
                <a:spcPct val="115000"/>
              </a:lnSpc>
              <a:buNone/>
            </a:pPr>
            <a:r>
              <a:rPr lang="ru-RU" sz="30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населённых пунктов</a:t>
            </a:r>
            <a:endParaRPr lang="ru-RU" sz="3000" dirty="0">
              <a:solidFill>
                <a:schemeClr val="accent4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748937" y="4519750"/>
            <a:ext cx="3910149" cy="20307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lnSpc>
                <a:spcPct val="115000"/>
              </a:lnSpc>
              <a:buFont typeface="Wingdings 3" charset="2"/>
              <a:buNone/>
            </a:pPr>
            <a:r>
              <a:rPr lang="ru-RU" sz="30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населения</a:t>
            </a:r>
          </a:p>
          <a:p>
            <a:pPr indent="0" algn="ctr">
              <a:lnSpc>
                <a:spcPct val="115000"/>
              </a:lnSpc>
              <a:buFont typeface="Wingdings 3" charset="2"/>
              <a:buNone/>
            </a:pPr>
            <a:r>
              <a:rPr lang="ru-RU" sz="32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10 724 чел.</a:t>
            </a:r>
            <a:r>
              <a:rPr lang="ru-RU" sz="2500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7069741" y="2134892"/>
            <a:ext cx="4259782" cy="2134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spcBef>
                <a:spcPts val="0"/>
              </a:spcBef>
              <a:buFont typeface="Wingdings 3" charset="2"/>
              <a:buNone/>
            </a:pPr>
            <a:r>
              <a:rPr lang="ru-RU" sz="3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216,5 км.  </a:t>
            </a:r>
          </a:p>
          <a:p>
            <a:pPr indent="0" algn="ctr">
              <a:spcBef>
                <a:spcPts val="0"/>
              </a:spcBef>
              <a:buFont typeface="Wingdings 3" charset="2"/>
              <a:buNone/>
            </a:pPr>
            <a:r>
              <a:rPr lang="ru-RU" sz="2200" dirty="0">
                <a:solidFill>
                  <a:srgbClr val="7030A0"/>
                </a:solidFill>
                <a:latin typeface="Comic Sans MS" panose="030F0702030302020204" pitchFamily="66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протяженность автомобильных дорог общего пользования местного значения </a:t>
            </a:r>
          </a:p>
        </p:txBody>
      </p:sp>
      <p:sp>
        <p:nvSpPr>
          <p:cNvPr id="10" name="Прямоугольник: скругленные углы 24">
            <a:extLst>
              <a:ext uri="{FF2B5EF4-FFF2-40B4-BE49-F238E27FC236}">
                <a16:creationId xmlns:a16="http://schemas.microsoft.com/office/drawing/2014/main" xmlns="" id="{2882FE77-FFC8-63D9-B6CD-0554F439673E}"/>
              </a:ext>
            </a:extLst>
          </p:cNvPr>
          <p:cNvSpPr/>
          <p:nvPr/>
        </p:nvSpPr>
        <p:spPr>
          <a:xfrm rot="16200000">
            <a:off x="8380516" y="3513616"/>
            <a:ext cx="2070620" cy="3827394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 w="12700" cap="flat" cmpd="sng" algn="ctr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Объект 2"/>
          <p:cNvSpPr txBox="1">
            <a:spLocks/>
          </p:cNvSpPr>
          <p:nvPr/>
        </p:nvSpPr>
        <p:spPr>
          <a:xfrm>
            <a:off x="7257447" y="4695291"/>
            <a:ext cx="4360245" cy="16448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25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штатная численность работников </a:t>
            </a:r>
          </a:p>
          <a:p>
            <a:pPr marL="0" indent="0" algn="ctr">
              <a:buNone/>
            </a:pPr>
            <a:r>
              <a:rPr lang="ru-RU" sz="3200" dirty="0">
                <a:solidFill>
                  <a:srgbClr val="C0000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12 единиц</a:t>
            </a:r>
            <a:endParaRPr lang="ru-RU" sz="3200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8371112B-8472-6DCE-B462-0DE09DFA3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98" y="3041582"/>
            <a:ext cx="2575293" cy="23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1908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7CC6007-800F-E28E-602C-CDE506AD0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6787"/>
            <a:ext cx="8868451" cy="68828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Водоснабжение / водоотведение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/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ru-RU" sz="3000" b="1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41B356D-603D-25EB-56AE-F9C1604BD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4222" y="1583326"/>
            <a:ext cx="4184035" cy="388077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 водопровода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и водоразборной колонки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в д.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63,5 тыс. руб.</a:t>
            </a:r>
          </a:p>
          <a:p>
            <a:pPr>
              <a:lnSpc>
                <a:spcPct val="100000"/>
              </a:lnSpc>
              <a:spcBef>
                <a:spcPts val="0"/>
              </a:spcBef>
              <a:buNone/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EBB85F3-C565-E8C0-D876-54D029E017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55675" y="4275909"/>
            <a:ext cx="7336027" cy="2192174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 канализационной трубы</a:t>
            </a:r>
            <a:r>
              <a:rPr lang="ru-RU" sz="2600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у дома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№ 189 по ул. П. Виноградова –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sng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19,9 тыс. руб.</a:t>
            </a:r>
            <a:r>
              <a:rPr lang="ru-RU" sz="2600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 здания КНС </a:t>
            </a:r>
            <a:r>
              <a:rPr lang="ru-RU" sz="2600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</a:t>
            </a:r>
            <a:r>
              <a:rPr lang="ru-RU" sz="2600" dirty="0" err="1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п.Березник</a:t>
            </a:r>
            <a:r>
              <a:rPr lang="ru-RU" sz="2600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) –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u="sng" dirty="0">
                <a:solidFill>
                  <a:srgbClr val="561A1E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23,1 тыс. руб.</a:t>
            </a:r>
            <a:endParaRPr lang="ru-RU" sz="2600" b="1" u="sng" dirty="0">
              <a:solidFill>
                <a:srgbClr val="561A1E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650AA9DC-1E89-6A88-89A3-16131D22A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38" y="3846491"/>
            <a:ext cx="3909004" cy="2657178"/>
          </a:xfrm>
          <a:prstGeom prst="rect">
            <a:avLst/>
          </a:prstGeom>
          <a:effectLst>
            <a:glow rad="812800">
              <a:schemeClr val="accent5">
                <a:lumMod val="40000"/>
                <a:lumOff val="60000"/>
                <a:alpha val="94000"/>
              </a:schemeClr>
            </a:glow>
            <a:softEdge rad="127000"/>
          </a:effectLst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E7CC6007-800F-E28E-602C-CDE506AD0FDB}"/>
              </a:ext>
            </a:extLst>
          </p:cNvPr>
          <p:cNvSpPr txBox="1">
            <a:spLocks/>
          </p:cNvSpPr>
          <p:nvPr/>
        </p:nvSpPr>
        <p:spPr>
          <a:xfrm>
            <a:off x="5215773" y="1813675"/>
            <a:ext cx="3184918" cy="29434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26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Ремонт колодца: </a:t>
            </a:r>
          </a:p>
          <a:p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Березник, </a:t>
            </a:r>
          </a:p>
          <a:p>
            <a:r>
              <a:rPr lang="ru-RU" sz="2600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ул. Набережная – </a:t>
            </a:r>
          </a:p>
          <a:p>
            <a:r>
              <a:rPr lang="ru-RU" sz="26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106,3 тыс. руб.</a:t>
            </a:r>
            <a:br>
              <a:rPr lang="ru-RU" sz="2600" b="1" u="sng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endParaRPr lang="ru-RU" sz="2600" b="1" u="sng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691" y="442486"/>
            <a:ext cx="3065837" cy="3569119"/>
          </a:xfrm>
          <a:prstGeom prst="rect">
            <a:avLst/>
          </a:prstGeom>
          <a:effectLst>
            <a:glow rad="508000">
              <a:schemeClr val="accent3">
                <a:lumMod val="60000"/>
                <a:lumOff val="40000"/>
              </a:schemeClr>
            </a:glow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2914833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3AA490E-0F48-880A-F126-2FF2A824E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798" y="702644"/>
            <a:ext cx="5414888" cy="2050181"/>
          </a:xfrm>
        </p:spPr>
        <p:txBody>
          <a:bodyPr>
            <a:noAutofit/>
          </a:bodyPr>
          <a:lstStyle/>
          <a:p>
            <a:pPr algn="ctr"/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Уборка </a:t>
            </a:r>
            <a:br>
              <a:rPr lang="ru-RU" sz="26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несанкционированных свалок </a:t>
            </a:r>
            <a:r>
              <a:rPr lang="ru-RU" sz="2600" b="1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5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(вблизи дома № 211б по ул. П. Виноградова в п. Березник; на территории Аэропорта в п. Березник; вблизи д. Березничек) –</a:t>
            </a:r>
            <a:br>
              <a:rPr lang="ru-RU" sz="2500" b="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u-RU" sz="25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500" b="1" u="sng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775,2 тыс. руб. </a:t>
            </a:r>
            <a:r>
              <a:rPr lang="ru-RU" sz="2500" b="1" u="sng" dirty="0">
                <a:latin typeface="Comic Sans MS" panose="030F0702030302020204" pitchFamily="66" charset="0"/>
              </a:rPr>
              <a:t/>
            </a:r>
            <a:br>
              <a:rPr lang="ru-RU" sz="2500" b="1" u="sng" dirty="0">
                <a:latin typeface="Comic Sans MS" panose="030F0702030302020204" pitchFamily="66" charset="0"/>
              </a:rPr>
            </a:br>
            <a:endParaRPr lang="ru-RU" sz="2500" b="1" u="sng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C028A91-E724-3F31-DF0D-4D1060CF11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17807" y="3816937"/>
            <a:ext cx="7276699" cy="3207434"/>
          </a:xfrm>
        </p:spPr>
        <p:txBody>
          <a:bodyPr>
            <a:normAutofit/>
          </a:bodyPr>
          <a:lstStyle/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Благоустройство территории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(развешивание флажков, расстановка и уборка урн и скамеек, установка и содержание полоскалки в летний период, покос травы на общественных территориях) – </a:t>
            </a:r>
          </a:p>
          <a:p>
            <a:pPr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500" b="1" u="sng" dirty="0">
                <a:solidFill>
                  <a:schemeClr val="accent2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490,4 тыс. руб.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52328" y="684488"/>
            <a:ext cx="2649583" cy="1987187"/>
          </a:xfrm>
          <a:prstGeom prst="rect">
            <a:avLst/>
          </a:prstGeom>
          <a:effectLst>
            <a:glow rad="317500">
              <a:schemeClr val="accent6">
                <a:lumMod val="60000"/>
                <a:lumOff val="40000"/>
              </a:schemeClr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748105" y="696755"/>
            <a:ext cx="2616869" cy="1962652"/>
          </a:xfrm>
          <a:prstGeom prst="rect">
            <a:avLst/>
          </a:prstGeom>
          <a:effectLst>
            <a:glow rad="406400">
              <a:schemeClr val="accent5">
                <a:lumMod val="60000"/>
                <a:lumOff val="40000"/>
                <a:alpha val="55000"/>
              </a:schemeClr>
            </a:glo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8DBB7F9F-6538-91FF-CA85-5146AC9FA9EC}"/>
              </a:ext>
            </a:extLst>
          </p:cNvPr>
          <p:cNvSpPr/>
          <p:nvPr/>
        </p:nvSpPr>
        <p:spPr>
          <a:xfrm>
            <a:off x="7075213" y="2617184"/>
            <a:ext cx="820815" cy="369332"/>
          </a:xfrm>
          <a:prstGeom prst="rect">
            <a:avLst/>
          </a:prstGeom>
          <a:gradFill flip="none" rotWithShape="1">
            <a:gsLst>
              <a:gs pos="45000">
                <a:srgbClr val="1D6FA9"/>
              </a:gs>
              <a:gs pos="25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Было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C7E99A5B-A0DD-136A-F789-3DA7EA767DC6}"/>
              </a:ext>
            </a:extLst>
          </p:cNvPr>
          <p:cNvSpPr/>
          <p:nvPr/>
        </p:nvSpPr>
        <p:spPr>
          <a:xfrm>
            <a:off x="10492010" y="2609181"/>
            <a:ext cx="978703" cy="369332"/>
          </a:xfrm>
          <a:prstGeom prst="rect">
            <a:avLst/>
          </a:prstGeom>
          <a:gradFill flip="none" rotWithShape="1">
            <a:gsLst>
              <a:gs pos="49000">
                <a:srgbClr val="1D6FA9"/>
              </a:gs>
              <a:gs pos="20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Стало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1026" name="Picture 2" descr="https://sun9-17.userapi.com/impf/c848616/v848616677/a9494/8CbWiKjnOKo.jpg?size=703x960&amp;quality=96&amp;sign=e6ee3d264316e9bf2de8f8a857ddf6a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465" y="4501213"/>
            <a:ext cx="1449823" cy="1979844"/>
          </a:xfrm>
          <a:prstGeom prst="rect">
            <a:avLst/>
          </a:prstGeom>
          <a:noFill/>
          <a:effectLst>
            <a:glow rad="254000">
              <a:schemeClr val="bg1">
                <a:lumMod val="6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290521" y="3219269"/>
            <a:ext cx="2418228" cy="1874127"/>
          </a:xfrm>
          <a:prstGeom prst="rect">
            <a:avLst/>
          </a:prstGeom>
          <a:effectLst>
            <a:glow rad="241300">
              <a:schemeClr val="accent5">
                <a:lumMod val="60000"/>
                <a:lumOff val="40000"/>
                <a:alpha val="84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225" y="4895314"/>
            <a:ext cx="2029804" cy="1844259"/>
          </a:xfrm>
          <a:prstGeom prst="rect">
            <a:avLst/>
          </a:prstGeom>
          <a:effectLst>
            <a:glow rad="254000">
              <a:schemeClr val="accent6">
                <a:lumMod val="40000"/>
                <a:lumOff val="60000"/>
                <a:alpha val="67000"/>
              </a:schemeClr>
            </a:glow>
            <a:softEdge rad="0"/>
          </a:effectLst>
        </p:spPr>
      </p:pic>
      <p:sp>
        <p:nvSpPr>
          <p:cNvPr id="10" name="Штриховая стрелка вправо 9"/>
          <p:cNvSpPr/>
          <p:nvPr/>
        </p:nvSpPr>
        <p:spPr>
          <a:xfrm>
            <a:off x="5623387" y="2409447"/>
            <a:ext cx="625642" cy="384400"/>
          </a:xfrm>
          <a:prstGeom prst="stripedRightArrow">
            <a:avLst/>
          </a:prstGeom>
          <a:gradFill>
            <a:gsLst>
              <a:gs pos="45000">
                <a:srgbClr val="1D6FA9"/>
              </a:gs>
              <a:gs pos="25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Штриховая стрелка вправо 10"/>
          <p:cNvSpPr/>
          <p:nvPr/>
        </p:nvSpPr>
        <p:spPr>
          <a:xfrm rot="10800000">
            <a:off x="4431179" y="5817443"/>
            <a:ext cx="699087" cy="404261"/>
          </a:xfrm>
          <a:prstGeom prst="stripedRightArrow">
            <a:avLst/>
          </a:prstGeom>
          <a:gradFill>
            <a:gsLst>
              <a:gs pos="50000">
                <a:schemeClr val="accent2">
                  <a:lumMod val="75000"/>
                </a:schemeClr>
              </a:gs>
              <a:gs pos="9000">
                <a:srgbClr val="8BC145">
                  <a:satMod val="110000"/>
                  <a:lumMod val="100000"/>
                  <a:shade val="100000"/>
                </a:srgbClr>
              </a:gs>
              <a:gs pos="94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2065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FF615AB-183D-CD6E-3BFE-80042DD066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2747" y="127871"/>
            <a:ext cx="7010248" cy="649355"/>
          </a:xfrm>
        </p:spPr>
        <p:txBody>
          <a:bodyPr>
            <a:noAutofit/>
          </a:bodyPr>
          <a:lstStyle/>
          <a:p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Текущий ремонт тепловых сетей</a:t>
            </a:r>
            <a:endParaRPr lang="ru-RU" sz="3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8C1FB96-DCF1-A363-2931-6F819AD75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8201" y="999235"/>
            <a:ext cx="7409141" cy="4199835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b="1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Березник:</a:t>
            </a:r>
            <a:r>
              <a:rPr lang="ru-RU" sz="2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от дома № 11 ул. Мира до дома № 31 по ул. Советская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650,3 тыс. руб.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 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от котельной по ул. Дзержинского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48,5 тыс. руб.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</a:t>
            </a: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 котлов в котельной Телевышка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112,9 тыс. 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руб.</a:t>
            </a:r>
            <a:r>
              <a:rPr lang="ru-RU" sz="2200" dirty="0">
                <a:solidFill>
                  <a:srgbClr val="00206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;</a:t>
            </a:r>
            <a:endParaRPr lang="ru-RU" sz="2200" dirty="0">
              <a:solidFill>
                <a:srgbClr val="002060"/>
              </a:solidFill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д. </a:t>
            </a:r>
            <a:r>
              <a:rPr lang="ru-RU" sz="2200" b="1" dirty="0" err="1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: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т/с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-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86,3 тыс. руб.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 ремонт котла в котельной д. </a:t>
            </a:r>
            <a:r>
              <a:rPr lang="ru-RU" sz="2200" dirty="0" err="1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80,4 тыс. руб.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 замена аккумуляторов дизельного генератора в котельной д. </a:t>
            </a:r>
            <a:r>
              <a:rPr lang="ru-RU" sz="2200" dirty="0" err="1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19,4 тыс. 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руб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ru-RU" sz="2200" b="1" dirty="0">
              <a:solidFill>
                <a:srgbClr val="00206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00000"/>
              </a:lnSpc>
            </a:pP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</a:t>
            </a:r>
            <a:r>
              <a:rPr lang="ru-RU" sz="2200" b="1" dirty="0" err="1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Хетово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: 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ремонт т/с-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273,1 тыс. руб.</a:t>
            </a: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; установка дизельного генератора в котельной–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53,5 тыс. руб.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ru-RU" sz="2200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Приобретение дизельных генераторов </a:t>
            </a:r>
            <a:r>
              <a:rPr lang="ru-RU" sz="2200" b="1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в котельные п. Шидрово и п. Хетово – </a:t>
            </a:r>
            <a:r>
              <a:rPr lang="ru-RU" sz="2200" b="1" u="sng" dirty="0">
                <a:solidFill>
                  <a:srgbClr val="002060"/>
                </a:solidFill>
                <a:latin typeface="Comic Sans MS" panose="030F0702030302020204" pitchFamily="66" charset="0"/>
                <a:ea typeface="Times New Roman" panose="02020603050405020304" pitchFamily="18" charset="0"/>
              </a:rPr>
              <a:t>550,0 тыс. руб.</a:t>
            </a:r>
            <a:endParaRPr lang="ru-RU" sz="2200" b="1" u="sng" dirty="0">
              <a:solidFill>
                <a:srgbClr val="00206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6741" y="4488179"/>
            <a:ext cx="2937874" cy="2019975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:a16="http://schemas.microsoft.com/office/drawing/2014/main" xmlns="" id="{F6C76220-21AC-9675-1655-4987D9787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7903" y="843241"/>
            <a:ext cx="3017282" cy="2255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23122685-F400-84EB-6E59-C944AA7F2A6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77" b="9698"/>
          <a:stretch/>
        </p:blipFill>
        <p:spPr bwMode="auto">
          <a:xfrm>
            <a:off x="9819599" y="1422189"/>
            <a:ext cx="1935016" cy="274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DBB7F9F-6538-91FF-CA85-5146AC9FA9EC}"/>
              </a:ext>
            </a:extLst>
          </p:cNvPr>
          <p:cNvSpPr/>
          <p:nvPr/>
        </p:nvSpPr>
        <p:spPr>
          <a:xfrm>
            <a:off x="7642459" y="2610231"/>
            <a:ext cx="820815" cy="369332"/>
          </a:xfrm>
          <a:prstGeom prst="rect">
            <a:avLst/>
          </a:prstGeom>
          <a:gradFill flip="none" rotWithShape="1">
            <a:gsLst>
              <a:gs pos="73000">
                <a:srgbClr val="1D6FA9"/>
              </a:gs>
              <a:gs pos="12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Было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30CCD468-F004-E02B-F67F-18F89D365C35}"/>
              </a:ext>
            </a:extLst>
          </p:cNvPr>
          <p:cNvSpPr/>
          <p:nvPr/>
        </p:nvSpPr>
        <p:spPr>
          <a:xfrm>
            <a:off x="9889833" y="3773894"/>
            <a:ext cx="897274" cy="369332"/>
          </a:xfrm>
          <a:prstGeom prst="rect">
            <a:avLst/>
          </a:prstGeom>
          <a:gradFill flip="none" rotWithShape="1">
            <a:gsLst>
              <a:gs pos="72000">
                <a:srgbClr val="1D6FA9"/>
              </a:gs>
              <a:gs pos="22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atang" panose="02030600000101010101" pitchFamily="18" charset="-127"/>
                <a:ea typeface="Batang" panose="02030600000101010101" pitchFamily="18" charset="-127"/>
              </a:rPr>
              <a:t>Стало</a:t>
            </a:r>
            <a:endParaRPr kumimoji="0" lang="ru-RU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6" name="Штриховая стрелка вправо 5"/>
          <p:cNvSpPr/>
          <p:nvPr/>
        </p:nvSpPr>
        <p:spPr>
          <a:xfrm>
            <a:off x="7885757" y="5621153"/>
            <a:ext cx="596767" cy="413886"/>
          </a:xfrm>
          <a:prstGeom prst="stripedRightArrow">
            <a:avLst/>
          </a:prstGeom>
          <a:gradFill>
            <a:gsLst>
              <a:gs pos="61000">
                <a:srgbClr val="1D6FA9"/>
              </a:gs>
              <a:gs pos="20000">
                <a:srgbClr val="8BC145">
                  <a:satMod val="110000"/>
                  <a:lumMod val="100000"/>
                  <a:shade val="100000"/>
                </a:srgbClr>
              </a:gs>
              <a:gs pos="100000">
                <a:srgbClr val="8BC145">
                  <a:lumMod val="99000"/>
                  <a:satMod val="120000"/>
                  <a:shade val="78000"/>
                </a:srgbClr>
              </a:gs>
            </a:gsLst>
            <a:path path="circle">
              <a:fillToRect l="100000" t="10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9779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8A3940-15CD-6DBC-350E-EE77D0A2B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82881"/>
            <a:ext cx="9601196" cy="673768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561A1E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Текущий ремонт пожарных водоемов</a:t>
            </a:r>
            <a:endParaRPr lang="ru-RU" sz="3000" dirty="0">
              <a:solidFill>
                <a:srgbClr val="561A1E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DE308A46-A003-E52A-22D8-507CADCB4A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9739" y="1200194"/>
            <a:ext cx="5420404" cy="2775038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п. Березник</a:t>
            </a:r>
            <a:r>
              <a:rPr lang="ru-RU" sz="2800" dirty="0">
                <a:solidFill>
                  <a:srgbClr val="C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ул. Заводская, д. 1 – </a:t>
            </a:r>
            <a:r>
              <a:rPr lang="ru-RU" sz="2800" b="1" u="sng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2,5 тыс. руб.</a:t>
            </a:r>
          </a:p>
          <a:p>
            <a:pPr algn="ctr"/>
            <a:endParaRPr lang="ru-RU" sz="2800" b="1" dirty="0">
              <a:solidFill>
                <a:srgbClr val="C00000"/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  <a:p>
            <a:pPr algn="ctr"/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Шидрово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ул. Сплавщиков, у дома № 3 – </a:t>
            </a:r>
            <a:r>
              <a:rPr lang="ru-RU" sz="2800" b="1" u="sng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7,5 тыс. руб.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D9F288E-090D-0248-B1F9-986821FF3A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03676" y="1026941"/>
            <a:ext cx="5420404" cy="1083211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800" b="1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д. </a:t>
            </a:r>
            <a:r>
              <a:rPr lang="ru-RU" sz="2800" b="1" dirty="0" err="1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Яковлевская</a:t>
            </a: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у АВМ, </a:t>
            </a:r>
          </a:p>
          <a:p>
            <a:pPr marL="0" indent="0" algn="ctr">
              <a:buNone/>
            </a:pPr>
            <a:r>
              <a:rPr lang="ru-RU" sz="2800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у ДК – </a:t>
            </a:r>
            <a:r>
              <a:rPr lang="ru-RU" sz="2800" b="1" u="sng" dirty="0">
                <a:solidFill>
                  <a:srgbClr val="C00000"/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37,0 тыс. руб.</a:t>
            </a:r>
            <a:endParaRPr lang="ru-RU" sz="2800" b="1" u="sng" dirty="0">
              <a:solidFill>
                <a:srgbClr val="C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sz="28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036F5A12-35FB-15A0-FDA6-F01809C172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72" y="4440205"/>
            <a:ext cx="4507014" cy="2096087"/>
          </a:xfrm>
          <a:prstGeom prst="rect">
            <a:avLst/>
          </a:prstGeom>
          <a:effectLst>
            <a:glow rad="762000">
              <a:schemeClr val="accent6">
                <a:lumMod val="60000"/>
                <a:lumOff val="40000"/>
                <a:alpha val="66000"/>
              </a:schemeClr>
            </a:glow>
            <a:softEdge rad="63500"/>
          </a:effectLst>
        </p:spPr>
      </p:pic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2034230558"/>
              </p:ext>
            </p:extLst>
          </p:nvPr>
        </p:nvGraphicFramePr>
        <p:xfrm>
          <a:off x="5827726" y="2487017"/>
          <a:ext cx="5992837" cy="40514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486357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A88B42-0D6F-E8C8-5627-99433529D5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3478" y="481263"/>
            <a:ext cx="7752660" cy="2223436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2600" b="1" dirty="0">
                <a:solidFill>
                  <a:schemeClr val="accent4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Устройство противопожарной минерализованной полосы: 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</a:t>
            </a:r>
            <a:r>
              <a:rPr lang="ru-RU" sz="2600" dirty="0" err="1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Шидрово</a:t>
            </a: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</a:t>
            </a:r>
            <a:br>
              <a:rPr lang="ru-RU" sz="2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</a:br>
            <a:r>
              <a:rPr lang="ru-RU" sz="2600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ru-RU" sz="2600" b="1" u="sng" dirty="0">
                <a:solidFill>
                  <a:schemeClr val="accent4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4,5 тыс. руб.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50AA4AA-D42D-9FA0-D87B-C068891D4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3621" y="3338990"/>
            <a:ext cx="8225523" cy="296039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Мероприятия по борьбе с борщевиком Сосновского:</a:t>
            </a:r>
          </a:p>
          <a:p>
            <a:pPr algn="ctr"/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д. В.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Чажестрово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(3 раза за летний период) – </a:t>
            </a:r>
          </a:p>
          <a:p>
            <a:pPr algn="ctr">
              <a:buNone/>
            </a:pP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    </a:t>
            </a: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92,0 тыс. руб. </a:t>
            </a:r>
            <a:endParaRPr lang="ru-RU" sz="2600" b="1" u="sng" dirty="0">
              <a:solidFill>
                <a:schemeClr val="accent6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д.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д.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Родионовская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д. </a:t>
            </a:r>
            <a:r>
              <a:rPr lang="ru-RU" sz="2600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Хохновская</a:t>
            </a:r>
            <a:r>
              <a:rPr lang="ru-RU" sz="2600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, д. Савинская (3 раза за летний период) – </a:t>
            </a:r>
          </a:p>
          <a:p>
            <a:pPr marL="0" indent="0" algn="ctr">
              <a:buNone/>
            </a:pP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58,0 тыс. руб.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882E0EF3-48A8-8B1C-1EAD-C3B250CC67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122" y="437468"/>
            <a:ext cx="2465169" cy="2703527"/>
          </a:xfrm>
          <a:prstGeom prst="rect">
            <a:avLst/>
          </a:prstGeom>
          <a:effectLst>
            <a:glow rad="584200">
              <a:schemeClr val="accent6">
                <a:lumMod val="40000"/>
                <a:lumOff val="60000"/>
                <a:alpha val="53000"/>
              </a:schemeClr>
            </a:glo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0B922D3D-CE2F-E626-B61C-9ABA79DE9C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0219" y="3140996"/>
            <a:ext cx="2902601" cy="3015556"/>
          </a:xfrm>
          <a:prstGeom prst="rect">
            <a:avLst/>
          </a:prstGeom>
          <a:effectLst>
            <a:glow rad="266700">
              <a:schemeClr val="accent6">
                <a:lumMod val="60000"/>
                <a:lumOff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9870637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50882-1CBB-A7F0-54F6-DB701294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375" y="281354"/>
            <a:ext cx="10751997" cy="153337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2800" b="1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Оборудование и содержание </a:t>
            </a:r>
            <a:r>
              <a:rPr lang="ru-RU" sz="3000" b="1" dirty="0" err="1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полоскалок</a:t>
            </a: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 и пожарных водоемов в зимний период:</a:t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86693275"/>
              </p:ext>
            </p:extLst>
          </p:nvPr>
        </p:nvGraphicFramePr>
        <p:xfrm>
          <a:off x="1179544" y="2656573"/>
          <a:ext cx="10110889" cy="3984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7E160-E23A-F11B-3D0D-A50F88B1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375" y="1533378"/>
            <a:ext cx="5153056" cy="1336431"/>
          </a:xfrm>
        </p:spPr>
        <p:txBody>
          <a:bodyPr>
            <a:normAutofit/>
          </a:bodyPr>
          <a:lstStyle/>
          <a:p>
            <a:pPr marL="342900" indent="-342900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Березник –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108,6 тыс. руб.</a:t>
            </a:r>
          </a:p>
          <a:p>
            <a:pPr marL="342900" indent="-342900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Шидрово –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23,5 тыс. руб.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711971" y="1708854"/>
            <a:ext cx="53262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д.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Моржегоры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21,1 тыс. руб.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00966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9D50882-1CBB-A7F0-54F6-DB701294C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119" y="492370"/>
            <a:ext cx="10217425" cy="928467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Устройство и содержание ледовых переправ</a:t>
            </a:r>
            <a:br>
              <a:rPr lang="ru-RU" sz="3000" b="1" dirty="0">
                <a:solidFill>
                  <a:schemeClr val="accent5">
                    <a:lumMod val="75000"/>
                  </a:schemeClr>
                </a:solidFill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ru-RU" sz="3000" dirty="0">
              <a:solidFill>
                <a:schemeClr val="accent5">
                  <a:lumMod val="75000"/>
                </a:schemeClr>
              </a:solidFill>
              <a:latin typeface="Comic Sans MS" panose="030F0702030302020204" pitchFamily="66" charset="0"/>
              <a:cs typeface="Calibri" panose="020F0502020204030204" pitchFamily="34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52BA0A-53F0-F5A4-FAB6-82E6C9F9ED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1858" y="990040"/>
            <a:ext cx="10719172" cy="1499942"/>
          </a:xfrm>
        </p:spPr>
        <p:txBody>
          <a:bodyPr/>
          <a:lstStyle/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д. В. Кица через р. Вага –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Calibri" panose="020F0502020204030204" pitchFamily="34" charset="0"/>
              </a:rPr>
              <a:t>50,0 тыс. руб.</a:t>
            </a:r>
          </a:p>
          <a:p>
            <a:pPr algn="ctr"/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п. </a:t>
            </a:r>
            <a:r>
              <a:rPr lang="ru-RU" sz="2600" dirty="0" err="1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Карговино</a:t>
            </a:r>
            <a:r>
              <a:rPr lang="ru-RU" sz="26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 – </a:t>
            </a:r>
            <a:r>
              <a:rPr lang="ru-RU" sz="2600" u="sng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  <a:cs typeface="Calibri" panose="020F0502020204030204" pitchFamily="34" charset="0"/>
              </a:rPr>
              <a:t>105 тыс. руб.</a:t>
            </a:r>
            <a:endParaRPr lang="ru-RU" sz="2600" b="1" u="sng" dirty="0">
              <a:solidFill>
                <a:schemeClr val="accent1">
                  <a:lumMod val="50000"/>
                </a:schemeClr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E87E160-E23A-F11B-3D0D-A50F88B133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5375" y="2419644"/>
            <a:ext cx="5153056" cy="3557086"/>
          </a:xfrm>
        </p:spPr>
        <p:txBody>
          <a:bodyPr>
            <a:normAutofit/>
          </a:bodyPr>
          <a:lstStyle/>
          <a:p>
            <a:endParaRPr lang="ru-RU" sz="24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644667228"/>
              </p:ext>
            </p:extLst>
          </p:nvPr>
        </p:nvGraphicFramePr>
        <p:xfrm>
          <a:off x="375385" y="2053882"/>
          <a:ext cx="8423522" cy="4491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906118" y="2979321"/>
            <a:ext cx="3344093" cy="2508070"/>
          </a:xfrm>
          <a:prstGeom prst="rect">
            <a:avLst/>
          </a:prstGeom>
          <a:effectLst>
            <a:glow rad="533400">
              <a:schemeClr val="bg2">
                <a:lumMod val="75000"/>
                <a:alpha val="76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230096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3399</TotalTime>
  <Words>878</Words>
  <Application>Microsoft Office PowerPoint</Application>
  <PresentationFormat>Широкоэкранный</PresentationFormat>
  <Paragraphs>158</Paragraphs>
  <Slides>18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Batang</vt:lpstr>
      <vt:lpstr>Calibri</vt:lpstr>
      <vt:lpstr>Calibri Light</vt:lpstr>
      <vt:lpstr>Comic Sans MS</vt:lpstr>
      <vt:lpstr>Times New Roman</vt:lpstr>
      <vt:lpstr>Wingdings 3</vt:lpstr>
      <vt:lpstr>Тема Office</vt:lpstr>
      <vt:lpstr>Отчёт о деятельности  муниципального казенного учреждения «Березниковское» </vt:lpstr>
      <vt:lpstr>Общая информация</vt:lpstr>
      <vt:lpstr>Водоснабжение / водоотведение </vt:lpstr>
      <vt:lpstr>Уборка  несанкционированных свалок  (вблизи дома № 211б по ул. П. Виноградова в п. Березник; на территории Аэропорта в п. Березник; вблизи д. Березничек) –  775,2 тыс. руб.  </vt:lpstr>
      <vt:lpstr>Текущий ремонт тепловых сетей</vt:lpstr>
      <vt:lpstr>Текущий ремонт пожарных водоемов</vt:lpstr>
      <vt:lpstr>Устройство противопожарной минерализованной полосы: п. Шидрово –  4,5 тыс. руб.</vt:lpstr>
      <vt:lpstr>     Оборудование и содержание полоскалок  и пожарных водоемов в зимний период: </vt:lpstr>
      <vt:lpstr>Устройство и содержание ледовых переправ </vt:lpstr>
      <vt:lpstr>Презентация PowerPoint</vt:lpstr>
      <vt:lpstr>Установка уличного освещения на  ул. Набережная в  п. Березник –  798,2 тыс. руб.</vt:lpstr>
      <vt:lpstr>                Содержание мест захоронения:  п. Березник – 129,1 тыс. руб.,                                                   д. Моржегоры – 201,2 тыс. руб.</vt:lpstr>
      <vt:lpstr>Презентация PowerPoint</vt:lpstr>
      <vt:lpstr>Презентация PowerPoint</vt:lpstr>
      <vt:lpstr>Презентация PowerPoint</vt:lpstr>
      <vt:lpstr>Презентация PowerPoint</vt:lpstr>
      <vt:lpstr>Текущий ремонт автомобильных дорог  общего пользования местного значения  в летний период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Текущий ремонт колодцев</dc:title>
  <dc:creator>Detkova</dc:creator>
  <cp:lastModifiedBy>Ebudget</cp:lastModifiedBy>
  <cp:revision>116</cp:revision>
  <dcterms:created xsi:type="dcterms:W3CDTF">2023-02-20T08:55:07Z</dcterms:created>
  <dcterms:modified xsi:type="dcterms:W3CDTF">2024-03-26T08:48:41Z</dcterms:modified>
</cp:coreProperties>
</file>